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38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46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14.xml" Type="http://schemas.openxmlformats.org/officeDocument/2006/relationships/slide" Id="rId19"/><Relationship Target="slides/slide31.xml" Type="http://schemas.openxmlformats.org/officeDocument/2006/relationships/slide" Id="rId36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25.xml" Type="http://schemas.openxmlformats.org/officeDocument/2006/relationships/slide" Id="rId30"/><Relationship Target="slides/slide7.xml" Type="http://schemas.openxmlformats.org/officeDocument/2006/relationships/slide" Id="rId12"/><Relationship Target="slides/slide26.xml" Type="http://schemas.openxmlformats.org/officeDocument/2006/relationships/slide" Id="rId31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24.xml" Type="http://schemas.openxmlformats.org/officeDocument/2006/relationships/slide" Id="rId29"/><Relationship Target="slides/slide44.xml" Type="http://schemas.openxmlformats.org/officeDocument/2006/relationships/slide" Id="rId4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slides/slide35.xml" Type="http://schemas.openxmlformats.org/officeDocument/2006/relationships/slide" Id="rId40"/><Relationship Target="theme/theme3.xml" Type="http://schemas.openxmlformats.org/officeDocument/2006/relationships/theme" Id="rId1"/><Relationship Target="slides/slide17.xml" Type="http://schemas.openxmlformats.org/officeDocument/2006/relationships/slide" Id="rId22"/><Relationship Target="slides/slide36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slides/slide37.xml" Type="http://schemas.openxmlformats.org/officeDocument/2006/relationships/slide" Id="rId42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" name="Shape 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y="685800" x="381194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3" name="Shape 1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" name="Shape 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0" name="Shape 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4" name="Shape 2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8" name="Shape 2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4" name="Shape 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2" name="Shape 2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8" name="Shape 2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9" name="Shape 2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5" name="Shape 2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1" name="Shape 2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6" name="Shape 2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2" name="Shape 2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y="563759" x="457200"/>
            <a:ext cy="30096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y="3716392" x="457200"/>
            <a:ext cy="1232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1" name="Shape 11"/>
          <p:cNvCxnSpPr/>
          <p:nvPr/>
        </p:nvCxnSpPr>
        <p:spPr>
          <a:xfrm>
            <a:off y="411479" x="457200"/>
            <a:ext cy="0" cx="822960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y="3633382" x="457200"/>
            <a:ext cy="0" cx="822960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16" name="Shape 16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21" name="Shape 21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24" name="Shape 24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cxnSp>
        <p:nvCxnSpPr>
          <p:cNvPr id="27" name="Shape 27"/>
          <p:cNvCxnSpPr/>
          <p:nvPr/>
        </p:nvCxnSpPr>
        <p:spPr>
          <a:xfrm>
            <a:off y="4317760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29" name="Shape 29"/>
          <p:cNvCxnSpPr/>
          <p:nvPr/>
        </p:nvCxnSpPr>
        <p:spPr>
          <a:xfrm>
            <a:off y="113139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" name="Shape 7"/>
          <p:cNvCxnSpPr/>
          <p:nvPr/>
        </p:nvCxnSpPr>
        <p:spPr>
          <a:xfrm>
            <a:off y="5023259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jp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jp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jp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youtube.com/v/hJIkJ9x0-JQ" Type="http://schemas.openxmlformats.org/officeDocument/2006/relationships/hyperlink" TargetMode="External" Id="rId4"/><Relationship Target="../media/image02.jpg" Type="http://schemas.openxmlformats.org/officeDocument/2006/relationships/image" Id="rId5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5.jp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youtube.com/v/Cw8ulMPKZUk" Type="http://schemas.openxmlformats.org/officeDocument/2006/relationships/hyperlink" TargetMode="External" Id="rId4"/><Relationship Target="../media/image06.jpg" Type="http://schemas.openxmlformats.org/officeDocument/2006/relationships/image" Id="rId5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jp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digikey.com/en/resources/conversion-calculators/conversion-calculator-resistor-color-code-4-band" Type="http://schemas.openxmlformats.org/officeDocument/2006/relationships/hyperlink" TargetMode="External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6.xml" Type="http://schemas.openxmlformats.org/officeDocument/2006/relationships/slideLayout" Id="rId1"/><Relationship Target="http://youtube.com/v/iqVz2CKDNXA" Type="http://schemas.openxmlformats.org/officeDocument/2006/relationships/hyperlink" TargetMode="External" Id="rId4"/><Relationship Target="../media/image01.jpg" Type="http://schemas.openxmlformats.org/officeDocument/2006/relationships/image" Id="rId5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6.xml" Type="http://schemas.openxmlformats.org/officeDocument/2006/relationships/slideLayout" Id="rId1"/><Relationship Target="http://youtube.com/v/cJwxbTKwONc" Type="http://schemas.openxmlformats.org/officeDocument/2006/relationships/hyperlink" TargetMode="External" Id="rId4"/><Relationship Target="../media/image00.jpg" Type="http://schemas.openxmlformats.org/officeDocument/2006/relationships/image" Id="rId5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5.png" Type="http://schemas.openxmlformats.org/officeDocument/2006/relationships/image" Id="rId4"/><Relationship Target="../media/image16.png" Type="http://schemas.openxmlformats.org/officeDocument/2006/relationships/image" Id="rId3"/><Relationship Target="../media/image14.png" Type="http://schemas.openxmlformats.org/officeDocument/2006/relationships/image" Id="rId5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learn.adafruit.com/adafruit-neopixel-uberguide/arduino-library" Type="http://schemas.openxmlformats.org/officeDocument/2006/relationships/hyperlink" TargetMode="External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http://youtube.com/v/eBBlvGRQAn4" Type="http://schemas.openxmlformats.org/officeDocument/2006/relationships/hyperlink" TargetMode="External" Id="rId4"/><Relationship Target="../media/image04.jpg" Type="http://schemas.openxmlformats.org/officeDocument/2006/relationships/image" Id="rId5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" name="Shape 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" name="Shape 31"/>
          <p:cNvSpPr txBox="1"/>
          <p:nvPr>
            <p:ph type="ctrTitle"/>
          </p:nvPr>
        </p:nvSpPr>
        <p:spPr>
          <a:xfrm>
            <a:off y="563759" x="457200"/>
            <a:ext cy="30096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Arduino Music Sequencer</a:t>
            </a:r>
          </a:p>
        </p:txBody>
      </p:sp>
      <p:sp>
        <p:nvSpPr>
          <p:cNvPr id="32" name="Shape 32"/>
          <p:cNvSpPr txBox="1"/>
          <p:nvPr>
            <p:ph idx="1" type="subTitle"/>
          </p:nvPr>
        </p:nvSpPr>
        <p:spPr>
          <a:xfrm>
            <a:off y="3716392" x="457200"/>
            <a:ext cy="1232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3600" lang="en"/>
              <a:t>Jenna deBoisblanc</a:t>
            </a:r>
          </a:p>
          <a:p>
            <a:pPr>
              <a:spcBef>
                <a:spcPts val="0"/>
              </a:spcBef>
              <a:buNone/>
            </a:pPr>
            <a:r>
              <a:rPr sz="2400" lang="en"/>
              <a:t>November 3rd, 2014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77766" x="3629200"/>
            <a:ext cy="3367592" cx="437951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What can an Arduino do?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y="1176525" x="350875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- write voltages</a:t>
            </a:r>
            <a:br>
              <a:rPr lang="en"/>
            </a:br>
            <a:r>
              <a:rPr sz="1800" lang="en"/>
              <a:t>(control components)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- read voltages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(sense the world)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Examples: Solar Sinter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97868" x="976950"/>
            <a:ext cy="3501975" cx="530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Examples: Solar Sinter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48537" x="1524000"/>
            <a:ext cy="3429000" cx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Examples: Cocktail Maker</a:t>
            </a:r>
          </a:p>
        </p:txBody>
      </p:sp>
      <p:sp>
        <p:nvSpPr>
          <p:cNvPr id="100" name="Shape 100">
            <a:hlinkClick r:id="rId4"/>
          </p:cNvPr>
          <p:cNvSpPr/>
          <p:nvPr/>
        </p:nvSpPr>
        <p:spPr>
          <a:xfrm>
            <a:off y="1688325" x="1736325"/>
            <a:ext cy="2959462" cx="394695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801536" x="2043075"/>
            <a:ext cy="3540442" cx="47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Examples: pimpMyBike</a:t>
            </a:r>
          </a:p>
        </p:txBody>
      </p:sp>
      <p:sp>
        <p:nvSpPr>
          <p:cNvPr id="111" name="Shape 111">
            <a:hlinkClick r:id="rId4"/>
          </p:cNvPr>
          <p:cNvSpPr/>
          <p:nvPr/>
        </p:nvSpPr>
        <p:spPr>
          <a:xfrm>
            <a:off y="1541081" x="1660100"/>
            <a:ext cy="3106706" cx="4143638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y="23915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Simple Circuit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circuit water analogy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81073" x="1299550"/>
            <a:ext cy="3103528" cx="59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y="2223458" x="1703427"/>
            <a:ext cy="804000" cx="2169899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b="1" sz="3200" lang="en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Voltage </a:t>
            </a:r>
          </a:p>
          <a:p>
            <a:pPr algn="ctr"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b="1" sz="3200" lang="en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(V)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y="4040925" x="3184296"/>
            <a:ext cy="804000" cx="28644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b="1" sz="3200" lang="en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&lt;- Current (I)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y="1348375" x="3184297"/>
            <a:ext cy="804000" cx="2604600"/>
          </a:xfrm>
          <a:prstGeom prst="rect">
            <a:avLst/>
          </a:prstGeom>
          <a:noFill/>
          <a:ln>
            <a:noFill/>
          </a:ln>
        </p:spPr>
        <p:txBody>
          <a:bodyPr bIns="38100" rIns="38100" lIns="38100" tIns="38100" anchor="t" anchorCtr="0">
            <a:noAutofit/>
          </a:bodyPr>
          <a:lstStyle/>
          <a:p>
            <a:pPr algn="ctr"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b="1" sz="3200" lang="en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Resistance </a:t>
            </a:r>
          </a:p>
          <a:p>
            <a:pPr algn="ctr"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b="1" sz="3200" lang="en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(R)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resistor calculator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What value are the resistors?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http://www.digikey.com/en/resources/conversion-calculators/conversion-calculator-resistor-color-code-4-band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y="1978103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Writing Voltages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y="3378800" x="844725"/>
            <a:ext cy="696899" cx="7100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2400" lang="en"/>
              <a:t>(making things move, light up, beep, etc.)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>
            <a:hlinkClick r:id="rId4"/>
          </p:cNvPr>
          <p:cNvSpPr/>
          <p:nvPr/>
        </p:nvSpPr>
        <p:spPr>
          <a:xfrm>
            <a:off y="307900" x="1500375"/>
            <a:ext cy="4527700" cx="6036925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Blink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file &gt; examples &gt; basic &gt; blink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70700" x="1240475"/>
            <a:ext cy="2955149" cx="66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Blink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5334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4800" lang="en"/>
              <a:t>can you make the LED </a:t>
            </a:r>
            <a:r>
              <a:rPr b="1" sz="4800" lang="en"/>
              <a:t>blink faster</a:t>
            </a:r>
            <a:r>
              <a:rPr sz="4800" lang="en"/>
              <a:t>?</a:t>
            </a:r>
          </a:p>
          <a:p>
            <a:pPr rtl="0" lvl="0" indent="-5334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1" sz="4800" lang="en"/>
              <a:t>slower</a:t>
            </a:r>
            <a:r>
              <a:rPr sz="4800" lang="en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Fading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file &gt; examples &gt; analog &gt; fading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Fade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What do you need to change about your circuit to make this sketch work?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What function makes the LED “fade” rather than “blink”?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Writing Functions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digitalWrite(pinNum, HIGH)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digitalWrite(pinNum, LOW)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---------------</a:t>
            </a:r>
          </a:p>
          <a:p>
            <a:pPr rtl="0">
              <a:spcBef>
                <a:spcPts val="0"/>
              </a:spcBef>
              <a:buNone/>
            </a:pPr>
            <a:r>
              <a:rPr b="1" sz="3600" lang="en"/>
              <a:t>analogWrite(pinNum, value)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where value is 0-255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Blinking ½ as bright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What do we need to change about the original Blink sketch to make the LED </a:t>
            </a:r>
            <a:r>
              <a:rPr b="1" lang="en"/>
              <a:t>blink half as bright</a:t>
            </a:r>
            <a:r>
              <a:rPr lang="en"/>
              <a:t>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(hint: 2 changes)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y="23915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Reading Voltages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y="3378800" x="844725"/>
            <a:ext cy="696899" cx="7100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/>
              <a:t>(reading sensors: light, sound, temperature, ...)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Photoresistor Circuit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43737" x="2503375"/>
            <a:ext cy="3438525" cx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e3_Photoresistor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700" lang="en">
                <a:solidFill>
                  <a:srgbClr val="4F4E4E"/>
                </a:solidFill>
              </a:rPr>
              <a:t>// define a pin for Photoresistor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b="1" sz="1700" lang="en">
                <a:solidFill>
                  <a:srgbClr val="000000"/>
                </a:solidFill>
              </a:rPr>
              <a:t>int lightPin = 0;</a:t>
            </a:r>
            <a:r>
              <a:rPr sz="1700" lang="en">
                <a:solidFill>
                  <a:srgbClr val="000000"/>
                </a:solidFill>
              </a:rPr>
              <a:t> </a:t>
            </a:r>
            <a:br>
              <a:rPr sz="1700" lang="en">
                <a:solidFill>
                  <a:srgbClr val="4F4E4E"/>
                </a:solidFill>
              </a:rPr>
            </a:br>
            <a:br>
              <a:rPr sz="1700" lang="en">
                <a:solidFill>
                  <a:srgbClr val="4F4E4E"/>
                </a:solidFill>
              </a:rPr>
            </a:br>
            <a:r>
              <a:rPr b="1" sz="1700" lang="en">
                <a:solidFill>
                  <a:srgbClr val="000000"/>
                </a:solidFill>
              </a:rPr>
              <a:t>void setup() {</a:t>
            </a:r>
          </a:p>
          <a:p>
            <a:pPr rtl="0" lvl="0" indent="0" marL="0">
              <a:lnSpc>
                <a:spcPct val="115000"/>
              </a:lnSpc>
              <a:spcBef>
                <a:spcPts val="0"/>
              </a:spcBef>
              <a:buNone/>
            </a:pPr>
            <a:r>
              <a:rPr sz="1700" lang="en">
                <a:solidFill>
                  <a:srgbClr val="4F4E4E"/>
                </a:solidFill>
              </a:rPr>
              <a:t>     // Begin serial communication</a:t>
            </a:r>
            <a:br>
              <a:rPr sz="1700" lang="en">
                <a:solidFill>
                  <a:srgbClr val="4F4E4E"/>
                </a:solidFill>
              </a:rPr>
            </a:br>
            <a:r>
              <a:rPr sz="1700" lang="en">
                <a:solidFill>
                  <a:srgbClr val="4F4E4E"/>
                </a:solidFill>
              </a:rPr>
              <a:t>    </a:t>
            </a:r>
            <a:r>
              <a:rPr b="1" sz="1700" lang="en">
                <a:solidFill>
                  <a:srgbClr val="000000"/>
                </a:solidFill>
              </a:rPr>
              <a:t>Serial.begin(9600); </a:t>
            </a:r>
            <a:br>
              <a:rPr sz="1700" lang="en">
                <a:solidFill>
                  <a:srgbClr val="4F4E4E"/>
                </a:solidFill>
              </a:rPr>
            </a:br>
            <a:r>
              <a:rPr sz="1700" lang="en">
                <a:solidFill>
                  <a:srgbClr val="4F4E4E"/>
                </a:solidFill>
              </a:rPr>
              <a:t>}</a:t>
            </a:r>
            <a:br>
              <a:rPr sz="1700" lang="en">
                <a:solidFill>
                  <a:srgbClr val="4F4E4E"/>
                </a:solidFill>
              </a:rPr>
            </a:br>
            <a:r>
              <a:rPr b="1" sz="1700" lang="en">
                <a:solidFill>
                  <a:srgbClr val="4F4E4E"/>
                </a:solidFill>
              </a:rPr>
              <a:t>void loop() </a:t>
            </a:r>
            <a:r>
              <a:rPr sz="1700" lang="en">
                <a:solidFill>
                  <a:srgbClr val="4F4E4E"/>
                </a:solidFill>
              </a:rPr>
              <a:t>{</a:t>
            </a:r>
          </a:p>
          <a:p>
            <a:pPr rtl="0" lvl="0" indent="0" marL="0">
              <a:lnSpc>
                <a:spcPct val="115000"/>
              </a:lnSpc>
              <a:spcBef>
                <a:spcPts val="0"/>
              </a:spcBef>
              <a:buNone/>
            </a:pPr>
            <a:r>
              <a:rPr sz="1700" lang="en">
                <a:solidFill>
                  <a:srgbClr val="4F4E4E"/>
                </a:solidFill>
              </a:rPr>
              <a:t>    // Write the value of the photoresistor to the serial monitor.</a:t>
            </a:r>
          </a:p>
          <a:p>
            <a:pPr rtl="0" lvl="0" indent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sz="1700" lang="en">
                <a:solidFill>
                  <a:srgbClr val="4F4E4E"/>
                </a:solidFill>
              </a:rPr>
              <a:t>    </a:t>
            </a:r>
            <a:r>
              <a:rPr b="1" sz="1700" lang="en">
                <a:solidFill>
                  <a:srgbClr val="4F4E4E"/>
                </a:solidFill>
              </a:rPr>
              <a:t>int reading = analogRead(lightPin);</a:t>
            </a:r>
            <a:br>
              <a:rPr sz="1700" lang="en">
                <a:solidFill>
                  <a:srgbClr val="4F4E4E"/>
                </a:solidFill>
              </a:rPr>
            </a:br>
            <a:r>
              <a:rPr sz="1700" lang="en">
                <a:solidFill>
                  <a:srgbClr val="4F4E4E"/>
                </a:solidFill>
              </a:rPr>
              <a:t>    </a:t>
            </a:r>
            <a:r>
              <a:rPr b="1" sz="1700" lang="en">
                <a:solidFill>
                  <a:srgbClr val="4F4E4E"/>
                </a:solidFill>
              </a:rPr>
              <a:t>Serial.println(reading)</a:t>
            </a:r>
            <a:r>
              <a:rPr sz="1700" lang="en">
                <a:solidFill>
                  <a:srgbClr val="4F4E4E"/>
                </a:solidFill>
              </a:rPr>
              <a:t>;</a:t>
            </a:r>
            <a:br>
              <a:rPr sz="1700" lang="en">
                <a:solidFill>
                  <a:srgbClr val="4F4E4E"/>
                </a:solidFill>
              </a:rPr>
            </a:br>
            <a:r>
              <a:rPr sz="1700" lang="en">
                <a:solidFill>
                  <a:srgbClr val="4F4E4E"/>
                </a:solidFill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Vibration Sensor Circuit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y="446765" x="2841740"/>
            <a:ext cy="5417474" cx="33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" name="Shape 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" name="Shape 42">
            <a:hlinkClick r:id="rId4"/>
          </p:cNvPr>
          <p:cNvSpPr/>
          <p:nvPr/>
        </p:nvSpPr>
        <p:spPr>
          <a:xfrm>
            <a:off y="420125" x="2032000"/>
            <a:ext cy="3982775" cx="5310374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e4_Vibration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000" lang="en"/>
              <a:t>int GroundPin= 0;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sz="1000" lang="en"/>
              <a:t>int sensePin= 1;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000">
              <a:solidFill>
                <a:srgbClr val="FFA500"/>
              </a:solidFill>
            </a:endParaRP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sz="1000" lang="en"/>
              <a:t>void setup() {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sz="1000" lang="en"/>
              <a:t>   Serial.begin(9600);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sz="1000" lang="en"/>
              <a:t>   pinMode(GroundPin, OUTPUT);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sz="1000" lang="en"/>
              <a:t>   digitalWrite(GroundPin, LOW);</a:t>
            </a:r>
          </a:p>
          <a:p>
            <a:pPr rtl="0" lvl="0">
              <a:spcBef>
                <a:spcPts val="0"/>
              </a:spcBef>
              <a:buNone/>
            </a:pPr>
            <a:r>
              <a:rPr sz="1000" lang="en"/>
              <a:t>}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/>
          </a:p>
          <a:p>
            <a:pPr rtl="0"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sz="1000" lang="en"/>
              <a:t>void loop() {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sz="1000" lang="en"/>
              <a:t>   int reading = analogRead(sensePin);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sz="1000" lang="en"/>
              <a:t>   Serial.println(reading);</a:t>
            </a:r>
          </a:p>
          <a:p>
            <a:pPr lvl="0">
              <a:spcBef>
                <a:spcPts val="0"/>
              </a:spcBef>
              <a:buNone/>
            </a:pPr>
            <a:r>
              <a:rPr sz="1000" lang="en"/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Vibration Sensor Code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y="1247425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Can we make an LED light up when the vibration sensor value is &gt;500?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(hint: use an “if statement”)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file &gt; examples &gt; control &gt; ifStatementConditional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y="14346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Neopixels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752800" x="398150"/>
            <a:ext cy="2226049" cx="28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780875" x="3818400"/>
            <a:ext cy="2169875" cx="282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991937" x="6939050"/>
            <a:ext cy="1747750" cx="17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Neopixels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What is a Neopixel?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What is a library?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Neopixel Library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Install Neopixel library &amp; follow instructions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Move </a:t>
            </a:r>
            <a:r>
              <a:rPr b="1" lang="en"/>
              <a:t>Adafruit_Neopixel</a:t>
            </a:r>
            <a:r>
              <a:rPr lang="en"/>
              <a:t> to your libraries folder:</a:t>
            </a:r>
          </a:p>
          <a:p>
            <a:pPr rtl="0" lvl="0" indent="45720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sz="2400" lang="en">
                <a:solidFill>
                  <a:srgbClr val="333333"/>
                </a:solidFill>
              </a:rPr>
              <a:t>(home) &gt; Documents &gt; Arduino &gt; Libraries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Strandtest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File &gt; Examples &gt; Adafruit_Neopixel &gt; strandtest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  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e5_Neopixel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#include &lt;Adafruit_NeoPixel.h&gt;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#define PIN </a:t>
            </a:r>
            <a:r>
              <a:rPr sz="1200" lang="en"/>
              <a:t>2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Adafruit_NeoPixel strip = Adafruit_NeoPixel(</a:t>
            </a:r>
            <a:r>
              <a:rPr sz="1200" lang="en"/>
              <a:t>5</a:t>
            </a:r>
            <a:r>
              <a:rPr sz="1200" lang="en"/>
              <a:t>, PIN, NEO_GRB + NEO_KHZ800);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sz="1200" lang="en"/>
              <a:t>void setup() </a:t>
            </a:r>
            <a:r>
              <a:rPr sz="1200" lang="en"/>
              <a:t>{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strip.begin();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strip.show(); 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}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/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sz="1200" lang="en"/>
              <a:t>void loop() </a:t>
            </a:r>
            <a:r>
              <a:rPr sz="1200" lang="en"/>
              <a:t>{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</a:t>
            </a:r>
            <a:r>
              <a:rPr sz="1200" lang="en"/>
              <a:t>//functions go here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strip.setPixelColor(0, 255, 0, 0);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   strip.show();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Useful Neopixel Functions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1314175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strip.</a:t>
            </a:r>
            <a:r>
              <a:rPr b="1" sz="1800" lang="en"/>
              <a:t>begin</a:t>
            </a:r>
            <a:r>
              <a:rPr sz="1800" lang="en"/>
              <a:t>()</a:t>
            </a:r>
          </a:p>
          <a:p>
            <a:pPr rtl="0" lvl="1" indent="-34290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/>
              <a:t>call once in the setup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strip.</a:t>
            </a:r>
            <a:r>
              <a:rPr b="1" sz="1800" lang="en"/>
              <a:t>show</a:t>
            </a:r>
            <a:r>
              <a:rPr sz="1800" lang="en"/>
              <a:t>()</a:t>
            </a:r>
          </a:p>
          <a:p>
            <a:pPr rtl="0" lvl="1" indent="-34290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/>
              <a:t>call everytime you want to refresh LEDs after pin colors have been set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strip.</a:t>
            </a:r>
            <a:r>
              <a:rPr b="1" sz="1800" lang="en"/>
              <a:t>setPixelColor</a:t>
            </a:r>
            <a:r>
              <a:rPr sz="1800" lang="en"/>
              <a:t>(</a:t>
            </a:r>
            <a:r>
              <a:rPr sz="1800" lang="en">
                <a:solidFill>
                  <a:srgbClr val="A64D79"/>
                </a:solidFill>
              </a:rPr>
              <a:t>pinNumber</a:t>
            </a:r>
            <a:r>
              <a:rPr sz="1800" lang="en"/>
              <a:t>, </a:t>
            </a:r>
            <a:r>
              <a:rPr sz="1800" lang="en">
                <a:solidFill>
                  <a:srgbClr val="FF0000"/>
                </a:solidFill>
              </a:rPr>
              <a:t>redValue</a:t>
            </a:r>
            <a:r>
              <a:rPr sz="1800" lang="en"/>
              <a:t>, </a:t>
            </a:r>
            <a:r>
              <a:rPr sz="1800" lang="en">
                <a:solidFill>
                  <a:srgbClr val="6AA84F"/>
                </a:solidFill>
              </a:rPr>
              <a:t>greenValue</a:t>
            </a:r>
            <a:r>
              <a:rPr sz="1800" lang="en"/>
              <a:t>, </a:t>
            </a:r>
            <a:r>
              <a:rPr sz="1800" lang="en">
                <a:solidFill>
                  <a:srgbClr val="0000FF"/>
                </a:solidFill>
              </a:rPr>
              <a:t>blueValue</a:t>
            </a:r>
            <a:r>
              <a:rPr sz="1800" lang="en"/>
              <a:t>)</a:t>
            </a:r>
          </a:p>
          <a:p>
            <a:pPr rtl="0" lvl="1" indent="-34290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/>
              <a:t>color values are 0 to 255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strip.</a:t>
            </a:r>
            <a:r>
              <a:rPr b="1" sz="1800" lang="en"/>
              <a:t>setBrightness</a:t>
            </a:r>
            <a:r>
              <a:rPr sz="1800" lang="en"/>
              <a:t>(</a:t>
            </a:r>
            <a:r>
              <a:rPr sz="1800" lang="en">
                <a:solidFill>
                  <a:srgbClr val="999999"/>
                </a:solidFill>
              </a:rPr>
              <a:t>brightnessValue</a:t>
            </a:r>
            <a:r>
              <a:rPr sz="1800" lang="en"/>
              <a:t>)</a:t>
            </a:r>
          </a:p>
          <a:p>
            <a:pPr rtl="0" lvl="1" indent="-34290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/>
              <a:t>brightness is between 0 (off) and 255 (brightest)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Neopixel Challenges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/>
              <a:t>Make all of the LEDs Red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/>
              <a:t>Make all of the LEDs Blue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/>
              <a:t>Make the LEDs blink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y="2143053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Processing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>
            <a:hlinkClick r:id="rId4"/>
          </p:cNvPr>
          <p:cNvSpPr/>
          <p:nvPr/>
        </p:nvSpPr>
        <p:spPr>
          <a:xfrm>
            <a:off y="357750" x="1714500"/>
            <a:ext cy="4286250" cx="5715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Visual Programming Language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Check out the example files!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file &gt; examples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Processing -&gt; Arduino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Let’s make an LED blink when we click the screen.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e6_Processing2Arduino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&gt; </a:t>
            </a:r>
            <a:r>
              <a:rPr b="1" lang="en"/>
              <a:t>e6_ArduinoLED</a:t>
            </a:r>
            <a:r>
              <a:rPr lang="en"/>
              <a:t> uploaded on Arduino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&gt; </a:t>
            </a:r>
            <a:r>
              <a:rPr b="1" lang="en"/>
              <a:t>e6_Processing</a:t>
            </a:r>
            <a:r>
              <a:rPr lang="en"/>
              <a:t> opened in Processing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Arduino -&gt; Processing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Let’s send “Hello World from the Arduino to Processing and print it out on the screen.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e7_Arduino2Processing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&gt; </a:t>
            </a:r>
            <a:r>
              <a:rPr b="1" lang="en"/>
              <a:t>e7_Arduino</a:t>
            </a:r>
            <a:r>
              <a:rPr lang="en"/>
              <a:t> uploaded to the Arduino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&gt; </a:t>
            </a:r>
            <a:r>
              <a:rPr b="1" lang="en"/>
              <a:t>e7_Processing</a:t>
            </a:r>
            <a:r>
              <a:rPr lang="en"/>
              <a:t> opening in Processing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y="2143053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7200" lang="en"/>
              <a:t>Monome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The Copper Tape Grid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marR="190500" indent="-342900" marL="457200">
              <a:lnSpc>
                <a:spcPct val="115000"/>
              </a:lnSpc>
              <a:spcBef>
                <a:spcPts val="1500"/>
              </a:spcBef>
              <a:spcAft>
                <a:spcPts val="22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b="1" sz="1800" lang="en">
                <a:solidFill>
                  <a:srgbClr val="333333"/>
                </a:solidFill>
              </a:rPr>
              <a:t>Lay 4 columns of copper tape</a:t>
            </a:r>
            <a:r>
              <a:rPr sz="1800" lang="en">
                <a:solidFill>
                  <a:srgbClr val="333333"/>
                </a:solidFill>
              </a:rPr>
              <a:t> </a:t>
            </a:r>
            <a:br>
              <a:rPr sz="1800" lang="en">
                <a:solidFill>
                  <a:srgbClr val="333333"/>
                </a:solidFill>
              </a:rPr>
            </a:br>
            <a:r>
              <a:rPr sz="1800" lang="en">
                <a:solidFill>
                  <a:srgbClr val="333333"/>
                </a:solidFill>
              </a:rPr>
              <a:t>(or however many columns you'd like to use; make sure to adjust the code accordingly)</a:t>
            </a:r>
          </a:p>
          <a:p>
            <a:pPr rtl="0" lvl="0" marR="190500" indent="-342900" marL="457200">
              <a:lnSpc>
                <a:spcPct val="115000"/>
              </a:lnSpc>
              <a:spcBef>
                <a:spcPts val="1500"/>
              </a:spcBef>
              <a:spcAft>
                <a:spcPts val="22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b="1" sz="1800" lang="en">
                <a:solidFill>
                  <a:srgbClr val="333333"/>
                </a:solidFill>
              </a:rPr>
              <a:t>Lay clear tape over the columns</a:t>
            </a:r>
            <a:r>
              <a:rPr sz="1800" lang="en">
                <a:solidFill>
                  <a:srgbClr val="333333"/>
                </a:solidFill>
              </a:rPr>
              <a:t> everywhere that the columns will intersect with rows</a:t>
            </a:r>
            <a:br>
              <a:rPr sz="1800" lang="en">
                <a:solidFill>
                  <a:srgbClr val="333333"/>
                </a:solidFill>
              </a:rPr>
            </a:br>
            <a:r>
              <a:rPr sz="1800" lang="en">
                <a:solidFill>
                  <a:srgbClr val="333333"/>
                </a:solidFill>
              </a:rPr>
              <a:t>(rows and columns need to be electrically isolated)</a:t>
            </a:r>
          </a:p>
          <a:p>
            <a:pPr rtl="0" lvl="0" marR="190500" indent="-342900" marL="457200">
              <a:lnSpc>
                <a:spcPct val="115000"/>
              </a:lnSpc>
              <a:spcBef>
                <a:spcPts val="1500"/>
              </a:spcBef>
              <a:spcAft>
                <a:spcPts val="22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b="1" sz="1800" lang="en">
                <a:solidFill>
                  <a:srgbClr val="333333"/>
                </a:solidFill>
              </a:rPr>
              <a:t>Attach a jumper to each row and each column</a:t>
            </a:r>
            <a:r>
              <a:rPr sz="1800" lang="en">
                <a:solidFill>
                  <a:srgbClr val="333333"/>
                </a:solidFill>
              </a:rPr>
              <a:t> of copper tape (I just used copper tape to make the connection) and to the Arduino</a:t>
            </a:r>
          </a:p>
          <a:p>
            <a:pPr rtl="0" lvl="0" marR="190500" indent="-342900" marL="457200">
              <a:lnSpc>
                <a:spcPct val="115000"/>
              </a:lnSpc>
              <a:spcBef>
                <a:spcPts val="1500"/>
              </a:spcBef>
              <a:spcAft>
                <a:spcPts val="22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b="1" sz="1800" lang="en">
                <a:solidFill>
                  <a:srgbClr val="333333"/>
                </a:solidFill>
              </a:rPr>
              <a:t>Stick an LED in pin #13</a:t>
            </a:r>
            <a:r>
              <a:rPr sz="1800" lang="en">
                <a:solidFill>
                  <a:srgbClr val="333333"/>
                </a:solidFill>
              </a:rPr>
              <a:t> on the Arduino.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open the Processing sketch:</a:t>
            </a:r>
          </a:p>
          <a:p>
            <a:pPr rtl="0" indent="457200">
              <a:spcBef>
                <a:spcPts val="0"/>
              </a:spcBef>
              <a:buNone/>
            </a:pPr>
            <a:r>
              <a:rPr sz="1800" lang="en"/>
              <a:t>monome &gt; Processing_monome &gt; Processing_monome.pde</a:t>
            </a:r>
            <a:r>
              <a:rPr lang="en"/>
              <a:t> </a:t>
            </a:r>
          </a:p>
          <a:p>
            <a:pPr rtl="0" indent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indent="0" marL="0">
              <a:spcBef>
                <a:spcPts val="0"/>
              </a:spcBef>
              <a:buNone/>
            </a:pPr>
            <a:r>
              <a:rPr lang="en"/>
              <a:t>upload the Arduino sketch:</a:t>
            </a:r>
          </a:p>
          <a:p>
            <a:pPr indent="457200" marL="0">
              <a:spcBef>
                <a:spcPts val="0"/>
              </a:spcBef>
              <a:buNone/>
            </a:pPr>
            <a:r>
              <a:rPr sz="1800" lang="en"/>
              <a:t>monome &gt; Arduino_monome &gt; Arduino_monome.ino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Reference to Print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https://docs.google.com/document/d/1zHNrneXw_lgOzAdX9bI1PRr01ygrF1xn1JoUD-iburM/edit?usp=sharing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y="70890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rPr b="1" sz="4800" lang="en"/>
              <a:t>physical computing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y="538575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>
              <a:spcBef>
                <a:spcPts val="0"/>
              </a:spcBef>
              <a:buNone/>
            </a:pPr>
            <a:r>
              <a:rPr b="1" lang="en"/>
              <a:t>use programming to interact with </a:t>
            </a:r>
          </a:p>
          <a:p>
            <a:pPr algn="ctr">
              <a:spcBef>
                <a:spcPts val="0"/>
              </a:spcBef>
              <a:buNone/>
            </a:pPr>
            <a:r>
              <a:rPr b="1" sz="6000" lang="en"/>
              <a:t>the physical world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1311350" x="436075"/>
            <a:ext cy="3462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175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What is an Arduino?</a:t>
            </a:r>
          </a:p>
          <a:p>
            <a:pPr algn="l" rtl="0" lvl="0" marR="0" indent="-3175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Writing voltages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Blink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Fade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RGB LEDs</a:t>
            </a:r>
          </a:p>
          <a:p>
            <a:pPr algn="l" rtl="0" lvl="0" marR="0" indent="-3175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Reading voltages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photoresistor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vibration sensor</a:t>
            </a:r>
          </a:p>
          <a:p>
            <a:pPr algn="l" rtl="0" lvl="1" marR="0" indent="-3175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400" lang="en"/>
              <a:t>button</a:t>
            </a:r>
          </a:p>
          <a:p>
            <a:pPr algn="l" rtl="0" lvl="0" marR="0" indent="-3175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Neopixels</a:t>
            </a:r>
          </a:p>
          <a:p>
            <a:pPr algn="l" rtl="0" lvl="0" marR="0" indent="-3175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Neopixels + Processing</a:t>
            </a:r>
          </a:p>
          <a:p>
            <a:pPr algn="l" rtl="0" lvl="0" marR="0" indent="-3175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/>
              <a:t>Monome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/>
        </p:nvSpPr>
        <p:spPr>
          <a:xfrm>
            <a:off y="964600" x="608400"/>
            <a:ext cy="3000000" cx="7927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7200" lang="en">
                <a:solidFill>
                  <a:schemeClr val="accent1"/>
                </a:solidFill>
              </a:rPr>
              <a:t>Arduino 101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What is Arduino?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y="1582300" x="409925"/>
            <a:ext cy="3083399" cx="389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open-source </a:t>
            </a:r>
            <a:r>
              <a:rPr b="1" lang="en"/>
              <a:t>hardware+software</a:t>
            </a:r>
            <a:r>
              <a:rPr lang="en"/>
              <a:t> tool for building interactive </a:t>
            </a:r>
            <a:r>
              <a:rPr b="1" lang="en"/>
              <a:t>electronics projects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69650" x="4406600"/>
            <a:ext cy="3403799" cx="45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